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0"/>
  </p:notesMasterIdLst>
  <p:handoutMasterIdLst>
    <p:handoutMasterId r:id="rId11"/>
  </p:handoutMasterIdLst>
  <p:sldIdLst>
    <p:sldId id="256" r:id="rId6"/>
    <p:sldId id="328" r:id="rId7"/>
    <p:sldId id="259" r:id="rId8"/>
    <p:sldId id="257" r:id="rId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usyBee" initials="BB" lastIdx="1" clrIdx="0">
    <p:extLst>
      <p:ext uri="{19B8F6BF-5375-455C-9EA6-DF929625EA0E}">
        <p15:presenceInfo xmlns:p15="http://schemas.microsoft.com/office/powerpoint/2012/main" userId="BusyBe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821C"/>
    <a:srgbClr val="156635"/>
    <a:srgbClr val="762123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3794" autoAdjust="0"/>
  </p:normalViewPr>
  <p:slideViewPr>
    <p:cSldViewPr>
      <p:cViewPr varScale="1">
        <p:scale>
          <a:sx n="54" d="100"/>
          <a:sy n="54" d="100"/>
        </p:scale>
        <p:origin x="189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630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rgbClr val="289A8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s-E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7200" y="1524000"/>
            <a:ext cx="8229600" cy="4419600"/>
          </a:xfrm>
        </p:spPr>
        <p:txBody>
          <a:bodyPr/>
          <a:lstStyle>
            <a:lvl3pPr>
              <a:defRPr>
                <a:latin typeface="Palatino Linotype" panose="02040502050505030304" pitchFamily="18" charset="0"/>
              </a:defRPr>
            </a:lvl3pPr>
            <a:lvl4pPr>
              <a:defRPr>
                <a:latin typeface="Palatino Linotype" panose="02040502050505030304" pitchFamily="18" charset="0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50666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  <p:sldLayoutId id="2147483682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76200" y="1447800"/>
            <a:ext cx="8839200" cy="1143000"/>
          </a:xfrm>
        </p:spPr>
        <p:txBody>
          <a:bodyPr/>
          <a:lstStyle/>
          <a:p>
            <a:r>
              <a:rPr lang="en-GB" sz="3200" b="1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Sub-activity 5.1.7.1: </a:t>
            </a:r>
            <a:r>
              <a:rPr lang="en-GB" sz="3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Socio-economic studies on cost/benefits of CA systems, </a:t>
            </a:r>
            <a:r>
              <a:rPr lang="en-GB" sz="32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labor</a:t>
            </a:r>
            <a:r>
              <a:rPr lang="en-GB" sz="3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nutrition, and gender in target communities of Malawi and Zambia</a:t>
            </a:r>
            <a:endParaRPr lang="en-US" sz="7200" b="1" dirty="0"/>
          </a:p>
        </p:txBody>
      </p:sp>
      <p:pic>
        <p:nvPicPr>
          <p:cNvPr id="4" name="Picture 3" descr="A person in a plantation&#10;&#10;Description automatically generated with low confidence">
            <a:extLst>
              <a:ext uri="{FF2B5EF4-FFF2-40B4-BE49-F238E27FC236}">
                <a16:creationId xmlns:a16="http://schemas.microsoft.com/office/drawing/2014/main" id="{2E8E2FBB-790D-455A-B571-AC471E77DB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22" b="35556"/>
          <a:stretch/>
        </p:blipFill>
        <p:spPr>
          <a:xfrm>
            <a:off x="966787" y="3733800"/>
            <a:ext cx="7210425" cy="282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07CF0-A0A7-45B2-A7BF-57F80699A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de-DE" b="1" dirty="0"/>
              <a:t>Socio-economic studies in 2020/2021</a:t>
            </a:r>
            <a:endParaRPr lang="en-GB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BE17AC-A332-4B3C-93C9-9A1633254141}"/>
              </a:ext>
            </a:extLst>
          </p:cNvPr>
          <p:cNvSpPr txBox="1"/>
          <p:nvPr/>
        </p:nvSpPr>
        <p:spPr>
          <a:xfrm>
            <a:off x="571500" y="2438400"/>
            <a:ext cx="8001000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de-DE" sz="2800" dirty="0"/>
              <a:t>Survey in Case studies (Modules 1-3) with challenges but all completed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de-DE" sz="2800" dirty="0"/>
              <a:t>Cost benefit analysis in LT trials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de-DE" sz="2800" dirty="0"/>
              <a:t>Adoption/Nutrition surveys in LT trials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de-DE" sz="2800" dirty="0"/>
              <a:t>Large datasets are available which are still under analysis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de-DE" sz="2400" dirty="0"/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71055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38697AC-898C-4691-99A2-C2A63B3F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57214"/>
              </p:ext>
            </p:extLst>
          </p:nvPr>
        </p:nvGraphicFramePr>
        <p:xfrm>
          <a:off x="163197" y="2121025"/>
          <a:ext cx="8817605" cy="4313645"/>
        </p:xfrm>
        <a:graphic>
          <a:graphicData uri="http://schemas.openxmlformats.org/drawingml/2006/table">
            <a:tbl>
              <a:tblPr firstRow="1" firstCol="1" bandRow="1"/>
              <a:tblGrid>
                <a:gridCol w="2410450">
                  <a:extLst>
                    <a:ext uri="{9D8B030D-6E8A-4147-A177-3AD203B41FA5}">
                      <a16:colId xmlns:a16="http://schemas.microsoft.com/office/drawing/2014/main" val="4182645312"/>
                    </a:ext>
                  </a:extLst>
                </a:gridCol>
                <a:gridCol w="3674753">
                  <a:extLst>
                    <a:ext uri="{9D8B030D-6E8A-4147-A177-3AD203B41FA5}">
                      <a16:colId xmlns:a16="http://schemas.microsoft.com/office/drawing/2014/main" val="2339597442"/>
                    </a:ext>
                  </a:extLst>
                </a:gridCol>
                <a:gridCol w="2732402">
                  <a:extLst>
                    <a:ext uri="{9D8B030D-6E8A-4147-A177-3AD203B41FA5}">
                      <a16:colId xmlns:a16="http://schemas.microsoft.com/office/drawing/2014/main" val="3495791748"/>
                    </a:ext>
                  </a:extLst>
                </a:gridCol>
              </a:tblGrid>
              <a:tr h="5989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Deliverables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(March 2021).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(August 2021)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1684592"/>
                  </a:ext>
                </a:extLst>
              </a:tr>
              <a:tr h="6542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uploaded on to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DataVerse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not ready for upload- Target is End of September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9165925"/>
                  </a:ext>
                </a:extLst>
              </a:tr>
              <a:tr h="7513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FtF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indicators data submitted to M&amp;E/IFPRI for upload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summary in progress by Munyaradzi 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9696550"/>
                  </a:ext>
                </a:extLst>
              </a:tr>
              <a:tr h="12239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Publications</a:t>
                      </a:r>
                      <a:endParaRPr lang="en-GB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Drivers of Sustainable  intensification technology uptake; Implication on adaptive capacity,  food security and scaling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Submission in October to: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Technology forecasting and social change</a:t>
                      </a:r>
                      <a:endParaRPr lang="en-GB" sz="1800" b="0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9940379"/>
                  </a:ext>
                </a:extLst>
              </a:tr>
              <a:tr h="603256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Proposed action for 2021/2022:</a:t>
                      </a: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800" u="sng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Unclear</a:t>
                      </a: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as Munyaradzi Mutenje has left CIMMYT, if arrangement with IITA can be continued then we should publish on Nutritional Outcomes of SI practices. Publication on longer-term economic benefits)</a:t>
                      </a:r>
                      <a:endParaRPr lang="en-GB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200888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894C1377-920E-4745-AB51-21B1348D3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32466"/>
            <a:ext cx="796518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ja-JP" sz="24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Sub-activity </a:t>
            </a:r>
            <a:r>
              <a:rPr lang="en-US" sz="2400" b="1" dirty="0">
                <a:solidFill>
                  <a:srgbClr val="00B0F0"/>
                </a:solidFill>
              </a:rPr>
              <a:t>5.1.7.1: </a:t>
            </a:r>
            <a:r>
              <a:rPr lang="en-US" sz="2400" b="1" dirty="0"/>
              <a:t>Socio-economic studies </a:t>
            </a:r>
            <a:endParaRPr lang="en-GB" altLang="ja-JP" sz="2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486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schemas.microsoft.com/office/2006/documentManagement/types"/>
    <ds:schemaRef ds:uri="http://purl.org/dc/elements/1.1/"/>
    <ds:schemaRef ds:uri="http://purl.org/dc/dcmitype/"/>
    <ds:schemaRef ds:uri="9f5e9607-a28b-487e-b093-da60e75ee109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11805</TotalTime>
  <Words>182</Words>
  <Application>Microsoft Office PowerPoint</Application>
  <PresentationFormat>On-screen Show (4:3)</PresentationFormat>
  <Paragraphs>21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Gill Sans</vt:lpstr>
      <vt:lpstr>Palatino Linotype</vt:lpstr>
      <vt:lpstr>Wingdings</vt:lpstr>
      <vt:lpstr>Africa RISING presentation_template</vt:lpstr>
      <vt:lpstr>1_Custom Design</vt:lpstr>
      <vt:lpstr>PowerPoint Presentation</vt:lpstr>
      <vt:lpstr>Socio-economic studies in 2020/2021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136</cp:revision>
  <cp:lastPrinted>2011-10-06T11:45:23Z</cp:lastPrinted>
  <dcterms:created xsi:type="dcterms:W3CDTF">2020-07-17T08:59:01Z</dcterms:created>
  <dcterms:modified xsi:type="dcterms:W3CDTF">2021-09-13T12:25:44Z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